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/>
  </p:normalViewPr>
  <p:slideViewPr>
    <p:cSldViewPr snapToGrid="0">
      <p:cViewPr>
        <p:scale>
          <a:sx n="25" d="100"/>
          <a:sy n="25" d="100"/>
        </p:scale>
        <p:origin x="2604" y="-1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2022-04-18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AB0D80-6F06-4B15-A498-403AF4FD8DF3}"/>
              </a:ext>
            </a:extLst>
          </p:cNvPr>
          <p:cNvSpPr/>
          <p:nvPr/>
        </p:nvSpPr>
        <p:spPr bwMode="auto">
          <a:xfrm>
            <a:off x="865266" y="8188902"/>
            <a:ext cx="28544681" cy="485979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8200" dirty="0">
              <a:solidFill>
                <a:prstClr val="white"/>
              </a:solidFill>
            </a:endParaRPr>
          </a:p>
        </p:txBody>
      </p:sp>
      <p:sp>
        <p:nvSpPr>
          <p:cNvPr id="20" name="Lekerekített téglalap 9">
            <a:extLst>
              <a:ext uri="{FF2B5EF4-FFF2-40B4-BE49-F238E27FC236}">
                <a16:creationId xmlns:a16="http://schemas.microsoft.com/office/drawing/2014/main" id="{309E9754-ED7E-4A90-83C1-A90278108A9A}"/>
              </a:ext>
            </a:extLst>
          </p:cNvPr>
          <p:cNvSpPr/>
          <p:nvPr/>
        </p:nvSpPr>
        <p:spPr bwMode="auto">
          <a:xfrm>
            <a:off x="1375195" y="7696933"/>
            <a:ext cx="4639058" cy="100097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5000" b="1" dirty="0">
                <a:solidFill>
                  <a:srgbClr val="FFFFFF"/>
                </a:solidFill>
                <a:ea typeface="굴림" charset="-127"/>
              </a:rPr>
              <a:t>Introduction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328195C-298B-42F9-9F4B-7C7BE719FA29}"/>
              </a:ext>
            </a:extLst>
          </p:cNvPr>
          <p:cNvSpPr/>
          <p:nvPr/>
        </p:nvSpPr>
        <p:spPr bwMode="auto">
          <a:xfrm>
            <a:off x="865266" y="13778738"/>
            <a:ext cx="28544681" cy="1391164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8200" dirty="0">
              <a:solidFill>
                <a:prstClr val="white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B9BE1BB-DC84-4639-A8F7-BB985AC145A6}"/>
              </a:ext>
            </a:extLst>
          </p:cNvPr>
          <p:cNvSpPr/>
          <p:nvPr/>
        </p:nvSpPr>
        <p:spPr bwMode="auto">
          <a:xfrm>
            <a:off x="865266" y="37560657"/>
            <a:ext cx="28544681" cy="283089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8200" dirty="0">
              <a:solidFill>
                <a:prstClr val="white"/>
              </a:solidFill>
            </a:endParaRPr>
          </a:p>
        </p:txBody>
      </p:sp>
      <p:sp>
        <p:nvSpPr>
          <p:cNvPr id="27" name="Lekerekített téglalap 9">
            <a:extLst>
              <a:ext uri="{FF2B5EF4-FFF2-40B4-BE49-F238E27FC236}">
                <a16:creationId xmlns:a16="http://schemas.microsoft.com/office/drawing/2014/main" id="{184BDE49-C739-4CDB-8996-F3FFF69F289C}"/>
              </a:ext>
            </a:extLst>
          </p:cNvPr>
          <p:cNvSpPr/>
          <p:nvPr/>
        </p:nvSpPr>
        <p:spPr bwMode="auto">
          <a:xfrm>
            <a:off x="1366205" y="37045915"/>
            <a:ext cx="4639058" cy="100203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5000" b="1" dirty="0">
                <a:solidFill>
                  <a:srgbClr val="FFFFFF"/>
                </a:solidFill>
                <a:ea typeface="굴림" charset="-127"/>
              </a:rPr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3A46B-0D87-45B4-AE18-B1474E62D1C4}"/>
              </a:ext>
            </a:extLst>
          </p:cNvPr>
          <p:cNvSpPr txBox="1"/>
          <p:nvPr/>
        </p:nvSpPr>
        <p:spPr>
          <a:xfrm>
            <a:off x="1371856" y="3621291"/>
            <a:ext cx="275422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9511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8000" b="1" dirty="0">
                <a:solidFill>
                  <a:prstClr val="black"/>
                </a:solidFill>
                <a:latin typeface="+mj-ea"/>
                <a:cs typeface="Arial" pitchFamily="34" charset="0"/>
              </a:rPr>
              <a:t>A 5G Communication CMOS Power Amplifier with </a:t>
            </a:r>
            <a:br>
              <a:rPr kumimoji="1" lang="en-US" altLang="ko-KR" sz="8000" b="1" dirty="0">
                <a:solidFill>
                  <a:prstClr val="black"/>
                </a:solidFill>
                <a:latin typeface="+mj-ea"/>
                <a:cs typeface="Arial" pitchFamily="34" charset="0"/>
              </a:rPr>
            </a:br>
            <a:r>
              <a:rPr kumimoji="1" lang="en-US" altLang="ko-KR" sz="8000" b="1" dirty="0">
                <a:solidFill>
                  <a:prstClr val="black"/>
                </a:solidFill>
                <a:latin typeface="+mj-ea"/>
                <a:cs typeface="Arial" pitchFamily="34" charset="0"/>
              </a:rPr>
              <a:t>AM/PM Compensation Using Variable Inductor</a:t>
            </a:r>
          </a:p>
          <a:p>
            <a:pPr algn="ctr" defTabSz="29511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800" b="1" dirty="0" err="1">
                <a:solidFill>
                  <a:prstClr val="black"/>
                </a:solidFill>
                <a:cs typeface="Arial" pitchFamily="34" charset="0"/>
              </a:rPr>
              <a:t>Byungwook</a:t>
            </a:r>
            <a:r>
              <a:rPr kumimoji="1" lang="en-US" altLang="ko-KR" sz="4800" b="1" dirty="0">
                <a:solidFill>
                  <a:prstClr val="black"/>
                </a:solidFill>
                <a:cs typeface="Arial" pitchFamily="34" charset="0"/>
              </a:rPr>
              <a:t> Kim, </a:t>
            </a:r>
            <a:r>
              <a:rPr kumimoji="1" lang="en-US" altLang="ko-KR" sz="4800" b="1" dirty="0" err="1">
                <a:solidFill>
                  <a:prstClr val="black"/>
                </a:solidFill>
                <a:cs typeface="Arial" pitchFamily="34" charset="0"/>
              </a:rPr>
              <a:t>Yeheon</a:t>
            </a:r>
            <a:r>
              <a:rPr kumimoji="1" lang="en-US" altLang="ko-KR" sz="4800" b="1" dirty="0">
                <a:solidFill>
                  <a:prstClr val="black"/>
                </a:solidFill>
                <a:cs typeface="Arial" pitchFamily="34" charset="0"/>
              </a:rPr>
              <a:t> Park and Sanggeun Jeon</a:t>
            </a:r>
          </a:p>
          <a:p>
            <a:pPr algn="ctr" defTabSz="41747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800" b="1" dirty="0">
                <a:solidFill>
                  <a:prstClr val="black"/>
                </a:solidFill>
                <a:cs typeface="Arial" pitchFamily="34" charset="0"/>
              </a:rPr>
              <a:t>School of Electrical Engineering, Korea University, Seoul 136-713, Korea</a:t>
            </a:r>
          </a:p>
        </p:txBody>
      </p:sp>
      <p:sp>
        <p:nvSpPr>
          <p:cNvPr id="33" name="Lekerekített téglalap 9">
            <a:extLst>
              <a:ext uri="{FF2B5EF4-FFF2-40B4-BE49-F238E27FC236}">
                <a16:creationId xmlns:a16="http://schemas.microsoft.com/office/drawing/2014/main" id="{A1B7748E-FCBE-45D5-A530-563BCB3ACE1D}"/>
              </a:ext>
            </a:extLst>
          </p:cNvPr>
          <p:cNvSpPr/>
          <p:nvPr/>
        </p:nvSpPr>
        <p:spPr bwMode="auto">
          <a:xfrm>
            <a:off x="1375195" y="13269728"/>
            <a:ext cx="4639058" cy="100097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5000" b="1" dirty="0">
                <a:solidFill>
                  <a:srgbClr val="FFFFFF"/>
                </a:solidFill>
                <a:ea typeface="굴림" charset="-127"/>
              </a:rPr>
              <a:t>Design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D82619E-782D-40FF-90F1-415144032A1E}"/>
              </a:ext>
            </a:extLst>
          </p:cNvPr>
          <p:cNvSpPr/>
          <p:nvPr/>
        </p:nvSpPr>
        <p:spPr bwMode="auto">
          <a:xfrm>
            <a:off x="862849" y="28556691"/>
            <a:ext cx="28544681" cy="834048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8200" dirty="0">
              <a:solidFill>
                <a:prstClr val="white"/>
              </a:solidFill>
            </a:endParaRPr>
          </a:p>
        </p:txBody>
      </p:sp>
      <p:sp>
        <p:nvSpPr>
          <p:cNvPr id="30" name="Lekerekített téglalap 9">
            <a:extLst>
              <a:ext uri="{FF2B5EF4-FFF2-40B4-BE49-F238E27FC236}">
                <a16:creationId xmlns:a16="http://schemas.microsoft.com/office/drawing/2014/main" id="{2C854C94-8550-4038-BCCD-5C76672E92E9}"/>
              </a:ext>
            </a:extLst>
          </p:cNvPr>
          <p:cNvSpPr/>
          <p:nvPr/>
        </p:nvSpPr>
        <p:spPr bwMode="auto">
          <a:xfrm>
            <a:off x="1331352" y="27948561"/>
            <a:ext cx="9257989" cy="100097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/>
          <a:p>
            <a:pPr algn="ctr" defTabSz="4174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5000" b="1" dirty="0">
                <a:solidFill>
                  <a:srgbClr val="FFFFFF"/>
                </a:solidFill>
                <a:ea typeface="굴림" charset="-127"/>
              </a:rPr>
              <a:t>Experimental Results at 25 GHz</a:t>
            </a:r>
          </a:p>
        </p:txBody>
      </p:sp>
      <p:sp>
        <p:nvSpPr>
          <p:cNvPr id="38" name="TextBox 39">
            <a:extLst>
              <a:ext uri="{FF2B5EF4-FFF2-40B4-BE49-F238E27FC236}">
                <a16:creationId xmlns:a16="http://schemas.microsoft.com/office/drawing/2014/main" id="{FB01C990-6E84-4DC5-B207-6F04B95B2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0" y="14528817"/>
            <a:ext cx="27704540" cy="399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92D050"/>
              </a:buClr>
            </a:pPr>
            <a:r>
              <a:rPr lang="en-US" altLang="ko-KR" sz="4400" dirty="0"/>
              <a:t>By adopting capacitive neutralization, stability and gain are maximized </a:t>
            </a:r>
          </a:p>
          <a:p>
            <a:pPr>
              <a:buClr>
                <a:srgbClr val="92D050"/>
              </a:buClr>
            </a:pPr>
            <a:r>
              <a:rPr lang="en-US" altLang="ko-KR" sz="4400" kern="0" dirty="0">
                <a:effectLst/>
                <a:latin typeface="Arial" panose="020B0604020202020204" pitchFamily="34" charset="0"/>
                <a:ea typeface="바탕" panose="02030600000101010101" pitchFamily="18" charset="-127"/>
                <a:cs typeface="Arial" panose="020B0604020202020204" pitchFamily="34" charset="0"/>
              </a:rPr>
              <a:t>By adaptive bias network, auxiliary amplifier can be improved AM-AM linearity of total amplifier and back-off efficiency.</a:t>
            </a:r>
          </a:p>
          <a:p>
            <a:pPr>
              <a:buClr>
                <a:srgbClr val="92D050"/>
              </a:buClr>
            </a:pPr>
            <a:r>
              <a:rPr lang="en-US" altLang="ko-KR" sz="4400" dirty="0"/>
              <a:t>The AM-PM distortion caused by the operation of the amplifier is compensated for by a variable inductor in the input matching network </a:t>
            </a:r>
          </a:p>
        </p:txBody>
      </p:sp>
      <p:sp>
        <p:nvSpPr>
          <p:cNvPr id="55" name="TextBox 39">
            <a:extLst>
              <a:ext uri="{FF2B5EF4-FFF2-40B4-BE49-F238E27FC236}">
                <a16:creationId xmlns:a16="http://schemas.microsoft.com/office/drawing/2014/main" id="{253C867F-9954-4B15-8A15-36330622A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070" y="38315940"/>
            <a:ext cx="28285466" cy="158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92D050"/>
              </a:buClr>
            </a:pPr>
            <a:r>
              <a:rPr lang="en-US" altLang="ko-KR" sz="4000" dirty="0"/>
              <a:t>5G mm-Wave CMOS Power Amplifier is designed using 28-nm bulk CMOS technology.</a:t>
            </a:r>
          </a:p>
          <a:p>
            <a:pPr>
              <a:buClr>
                <a:srgbClr val="92D050"/>
              </a:buClr>
            </a:pPr>
            <a:r>
              <a:rPr lang="en-US" altLang="ko-KR" sz="4000" dirty="0"/>
              <a:t>PA has 15.1 dBm of saturated power, 30% of </a:t>
            </a:r>
            <a:r>
              <a:rPr lang="en-US" altLang="ko-KR" sz="4000" dirty="0" err="1"/>
              <a:t>PAE</a:t>
            </a:r>
            <a:r>
              <a:rPr lang="en-US" altLang="ko-KR" sz="4000" baseline="-25000" dirty="0" err="1"/>
              <a:t>max</a:t>
            </a:r>
            <a:r>
              <a:rPr lang="en-US" altLang="ko-KR" sz="4000" dirty="0"/>
              <a:t>, 15.1% of PAE</a:t>
            </a:r>
            <a:r>
              <a:rPr lang="en-US" altLang="ko-KR" sz="4000" baseline="-25000" dirty="0"/>
              <a:t>6-dB OBO</a:t>
            </a:r>
            <a:r>
              <a:rPr lang="en-US" altLang="ko-KR" sz="4000" dirty="0"/>
              <a:t>, AM-PM within IP1dB &lt; 2 deg.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857A3B5-3BA6-4186-A38C-95B26662B975}"/>
              </a:ext>
            </a:extLst>
          </p:cNvPr>
          <p:cNvSpPr txBox="1"/>
          <p:nvPr/>
        </p:nvSpPr>
        <p:spPr>
          <a:xfrm>
            <a:off x="7543800" y="40405618"/>
            <a:ext cx="220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chip fabrication and EDA tool were supported by the IC Design Education Center(IDEC), Korea</a:t>
            </a:r>
            <a:endParaRPr lang="ko-KR" altLang="en-US" sz="36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id="{50C0CFDD-1E17-4B0D-9569-CF2663346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350" y="9075103"/>
            <a:ext cx="27704540" cy="356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92D050"/>
              </a:buClr>
            </a:pPr>
            <a:r>
              <a:rPr lang="en-US" altLang="ko-KR" sz="4500" dirty="0"/>
              <a:t>Power amplifier (PA)</a:t>
            </a:r>
          </a:p>
          <a:p>
            <a:pPr marL="1143000" lvl="1" indent="-6858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ko-KR" sz="4500" dirty="0"/>
              <a:t>Power amplifier (PA) is one of the most challenging RF blocks in CMOS technology</a:t>
            </a:r>
          </a:p>
          <a:p>
            <a:pPr marL="1143000" lvl="1" indent="-6858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ko-KR" sz="4500" dirty="0"/>
              <a:t>Due</a:t>
            </a:r>
            <a:r>
              <a:rPr lang="ko-KR" altLang="en-US" sz="4500" dirty="0"/>
              <a:t> </a:t>
            </a:r>
            <a:r>
              <a:rPr lang="en-US" altLang="ko-KR" sz="4500" dirty="0"/>
              <a:t>to</a:t>
            </a:r>
            <a:r>
              <a:rPr lang="ko-KR" altLang="en-US" sz="4500" dirty="0"/>
              <a:t> </a:t>
            </a:r>
            <a:r>
              <a:rPr lang="en-US" altLang="ko-KR" sz="4500" dirty="0"/>
              <a:t>the</a:t>
            </a:r>
            <a:r>
              <a:rPr lang="ko-KR" altLang="en-US" sz="4500" dirty="0"/>
              <a:t> </a:t>
            </a:r>
            <a:r>
              <a:rPr lang="en-US" altLang="ko-KR" sz="4500" dirty="0"/>
              <a:t>demand of high data rate, the linearity of PA became</a:t>
            </a:r>
            <a:r>
              <a:rPr lang="ko-KR" altLang="en-US" sz="4500" dirty="0"/>
              <a:t> </a:t>
            </a:r>
            <a:r>
              <a:rPr lang="en-US" altLang="ko-KR" sz="4500" dirty="0"/>
              <a:t>more</a:t>
            </a:r>
            <a:r>
              <a:rPr lang="ko-KR" altLang="en-US" sz="4500" dirty="0"/>
              <a:t> </a:t>
            </a:r>
            <a:r>
              <a:rPr lang="en-US" altLang="ko-KR" sz="4500" dirty="0"/>
              <a:t>important.</a:t>
            </a:r>
          </a:p>
          <a:p>
            <a:pPr marL="1143000" lvl="1" indent="-6858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ko-KR" sz="4500" dirty="0"/>
              <a:t>Moreover, since PA mainly operates back-off region, back-off efficiency is also important.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244AA2-0847-4DF9-849C-65CE4C76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599" y="18704522"/>
            <a:ext cx="11369386" cy="870238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9586B22-32CD-4A3D-8435-CB5833F49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193" y="29071035"/>
            <a:ext cx="9778853" cy="736986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AB21FC3-6B6C-4586-B21E-527564B4A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1154" y="29089458"/>
            <a:ext cx="9880923" cy="730861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EAAF18B-92AD-4790-8272-714066282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4237" y="18594392"/>
            <a:ext cx="10601906" cy="8343238"/>
          </a:xfrm>
          <a:prstGeom prst="rect">
            <a:avLst/>
          </a:prstGeom>
        </p:spPr>
      </p:pic>
      <p:graphicFrame>
        <p:nvGraphicFramePr>
          <p:cNvPr id="17" name="표 17">
            <a:extLst>
              <a:ext uri="{FF2B5EF4-FFF2-40B4-BE49-F238E27FC236}">
                <a16:creationId xmlns:a16="http://schemas.microsoft.com/office/drawing/2014/main" id="{F2891D42-7384-4F25-AFF5-DC1AF1E09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345805"/>
              </p:ext>
            </p:extLst>
          </p:nvPr>
        </p:nvGraphicFramePr>
        <p:xfrm>
          <a:off x="1699662" y="29185692"/>
          <a:ext cx="7621320" cy="7398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660">
                  <a:extLst>
                    <a:ext uri="{9D8B030D-6E8A-4147-A177-3AD203B41FA5}">
                      <a16:colId xmlns:a16="http://schemas.microsoft.com/office/drawing/2014/main" val="4279248771"/>
                    </a:ext>
                  </a:extLst>
                </a:gridCol>
                <a:gridCol w="3810660">
                  <a:extLst>
                    <a:ext uri="{9D8B030D-6E8A-4147-A177-3AD203B41FA5}">
                      <a16:colId xmlns:a16="http://schemas.microsoft.com/office/drawing/2014/main" val="332553971"/>
                    </a:ext>
                  </a:extLst>
                </a:gridCol>
              </a:tblGrid>
              <a:tr h="1056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i="1" dirty="0">
                          <a:solidFill>
                            <a:schemeClr val="tx1"/>
                          </a:solidFill>
                        </a:rPr>
                        <a:t>Performance</a:t>
                      </a:r>
                      <a:endParaRPr lang="ko-KR" altLang="en-US" sz="4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i="1" dirty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ko-KR" altLang="en-US" sz="4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382110"/>
                  </a:ext>
                </a:extLst>
              </a:tr>
              <a:tr h="1056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i="1" dirty="0" err="1"/>
                        <a:t>P</a:t>
                      </a:r>
                      <a:r>
                        <a:rPr lang="en-US" altLang="ko-KR" sz="4800" b="1" i="1" baseline="-25000" dirty="0" err="1"/>
                        <a:t>sat</a:t>
                      </a:r>
                      <a:endParaRPr lang="ko-KR" altLang="en-US" sz="48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i="1" dirty="0"/>
                        <a:t>15.1 dBm</a:t>
                      </a:r>
                      <a:endParaRPr lang="ko-KR" altLang="en-US" sz="48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819697"/>
                  </a:ext>
                </a:extLst>
              </a:tr>
              <a:tr h="1056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i="1" baseline="0" dirty="0" err="1"/>
                        <a:t>PAE</a:t>
                      </a:r>
                      <a:r>
                        <a:rPr lang="en-US" altLang="ko-KR" sz="4800" b="1" i="1" baseline="-25000" dirty="0" err="1"/>
                        <a:t>max</a:t>
                      </a:r>
                      <a:endParaRPr lang="ko-KR" altLang="en-US" sz="48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i="1" dirty="0"/>
                        <a:t>30%</a:t>
                      </a:r>
                      <a:endParaRPr lang="ko-KR" altLang="en-US" sz="48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560242"/>
                  </a:ext>
                </a:extLst>
              </a:tr>
              <a:tr h="1056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i="1" baseline="0" dirty="0"/>
                        <a:t>PAE</a:t>
                      </a:r>
                      <a:r>
                        <a:rPr lang="en-US" altLang="ko-KR" sz="4800" b="1" i="1" baseline="-25000" dirty="0"/>
                        <a:t>6-dB OBO</a:t>
                      </a:r>
                      <a:endParaRPr lang="ko-KR" altLang="en-US" sz="48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i="1" dirty="0"/>
                        <a:t>15.1%</a:t>
                      </a:r>
                      <a:endParaRPr lang="ko-KR" altLang="en-US" sz="48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522356"/>
                  </a:ext>
                </a:extLst>
              </a:tr>
              <a:tr h="1056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i="1" baseline="0" dirty="0"/>
                        <a:t>OP1dB</a:t>
                      </a:r>
                      <a:endParaRPr lang="ko-KR" altLang="en-US" sz="4800" b="1" i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i="1" dirty="0"/>
                        <a:t>14.5 dBm</a:t>
                      </a:r>
                      <a:endParaRPr lang="ko-KR" altLang="en-US" sz="48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865764"/>
                  </a:ext>
                </a:extLst>
              </a:tr>
              <a:tr h="1056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i="1" baseline="0" dirty="0"/>
                        <a:t>AM-PM (deg) &lt; P1dB </a:t>
                      </a:r>
                      <a:endParaRPr lang="ko-KR" altLang="en-US" sz="3200" b="1" i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i="1" dirty="0"/>
                        <a:t>&lt; 2 deg</a:t>
                      </a:r>
                      <a:endParaRPr lang="ko-KR" altLang="en-US" sz="48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638794"/>
                  </a:ext>
                </a:extLst>
              </a:tr>
              <a:tr h="1056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i="1" baseline="0" dirty="0"/>
                        <a:t>Gain</a:t>
                      </a:r>
                      <a:endParaRPr lang="ko-KR" altLang="en-US" sz="4800" b="1" i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i="1" dirty="0"/>
                        <a:t>10.1 dB</a:t>
                      </a:r>
                      <a:endParaRPr lang="ko-KR" altLang="en-US" sz="48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583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018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1423</TotalTime>
  <Words>231</Words>
  <Application>Microsoft Office PowerPoint</Application>
  <PresentationFormat>사용자 지정</PresentationFormat>
  <Paragraphs>31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HY견고딕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김병욱[ 대학원석사과정재학 / 전기전자공학과 ]</cp:lastModifiedBy>
  <cp:revision>95</cp:revision>
  <dcterms:created xsi:type="dcterms:W3CDTF">2018-03-08T06:02:33Z</dcterms:created>
  <dcterms:modified xsi:type="dcterms:W3CDTF">2022-04-18T09:56:32Z</dcterms:modified>
</cp:coreProperties>
</file>